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Lst>
  <p:notesMasterIdLst>
    <p:notesMasterId r:id="rId12"/>
  </p:notesMasterIdLst>
  <p:sldIdLst>
    <p:sldId id="256" r:id="rId5"/>
    <p:sldId id="257" r:id="rId6"/>
    <p:sldId id="258" r:id="rId7"/>
    <p:sldId id="259" r:id="rId8"/>
    <p:sldId id="260" r:id="rId9"/>
    <p:sldId id="261" r:id="rId10"/>
    <p:sldId id="26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D481CF-7B06-40E6-8FB1-0176C4655895}" v="2" dt="2026-10-20T09:40:45.1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26667" autoAdjust="0"/>
  </p:normalViewPr>
  <p:slideViewPr>
    <p:cSldViewPr snapToGrid="0">
      <p:cViewPr varScale="1">
        <p:scale>
          <a:sx n="22" d="100"/>
          <a:sy n="22" d="100"/>
        </p:scale>
        <p:origin x="3024" y="2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F3EA20-17AF-4727-BFB5-BCB7ADCE2FA8}" type="datetimeFigureOut">
              <a:rPr lang="en-GB" smtClean="0"/>
              <a:t>20/10/2026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EE844C-3A10-45B0-B686-413D5A8C90AE}" type="slidenum">
              <a:rPr lang="en-GB" smtClean="0"/>
              <a:t>‹#›</a:t>
            </a:fld>
            <a:endParaRPr lang="en-GB"/>
          </a:p>
        </p:txBody>
      </p:sp>
    </p:spTree>
    <p:extLst>
      <p:ext uri="{BB962C8B-B14F-4D97-AF65-F5344CB8AC3E}">
        <p14:creationId xmlns:p14="http://schemas.microsoft.com/office/powerpoint/2010/main" val="3751526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a:t>
            </a:r>
          </a:p>
          <a:p>
            <a:endParaRPr lang="en-GB" b="1" dirty="0"/>
          </a:p>
          <a:p>
            <a:r>
              <a:rPr lang="en-GB" b="1" dirty="0"/>
              <a:t>This week, we are taking part in Road Safety Week.</a:t>
            </a:r>
          </a:p>
          <a:p>
            <a:endParaRPr lang="en-GB" b="1" dirty="0"/>
          </a:p>
          <a:p>
            <a:r>
              <a:rPr lang="en-GB" b="0" dirty="0"/>
              <a:t>Road Safety Week is a big road safety campaign that happens every year.</a:t>
            </a:r>
          </a:p>
          <a:p>
            <a:endParaRPr lang="en-GB" b="0" dirty="0"/>
          </a:p>
          <a:p>
            <a:r>
              <a:rPr lang="en-GB" b="0" dirty="0"/>
              <a:t>We’ll be talking about road safety this week because we all use roads in different ways, and it’s important that we can use roads safely to protect ourselves and other people.</a:t>
            </a:r>
          </a:p>
          <a:p>
            <a:endParaRPr lang="en-GB" b="0" dirty="0"/>
          </a:p>
          <a:p>
            <a:pPr>
              <a:lnSpc>
                <a:spcPct val="107000"/>
              </a:lnSpc>
              <a:spcAft>
                <a:spcPts val="800"/>
              </a:spcAft>
            </a:pPr>
            <a:r>
              <a:rPr lang="en-GB"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 note about sensitivity</a:t>
            </a:r>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Discussions about road safety should be approached with care. If you are aware that a pupil has been affected by a road crash, either directly or indirectly, please talk to them and their parent or carer before involving them in any Road Safety Week activities. Please take individual needs into consideration when planning your activities and carry out risk assessments where required. The road safety animation explains that sometimes people get badly hurt in crashes and sometimes people die.</a:t>
            </a:r>
          </a:p>
          <a:p>
            <a:pPr>
              <a:lnSpc>
                <a:spcPct val="107000"/>
              </a:lnSpc>
              <a:spcAft>
                <a:spcPts val="8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b="1" dirty="0">
                <a:effectLst/>
                <a:latin typeface="Calibri" panose="020F0502020204030204" pitchFamily="34" charset="0"/>
                <a:ea typeface="Calibri" panose="020F0502020204030204" pitchFamily="34" charset="0"/>
                <a:cs typeface="Times New Roman" panose="02020603050405020304" pitchFamily="18" charset="0"/>
              </a:rPr>
              <a:t>Move to next slide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b="0" dirty="0"/>
          </a:p>
        </p:txBody>
      </p:sp>
      <p:sp>
        <p:nvSpPr>
          <p:cNvPr id="4" name="Slide Number Placeholder 3"/>
          <p:cNvSpPr>
            <a:spLocks noGrp="1"/>
          </p:cNvSpPr>
          <p:nvPr>
            <p:ph type="sldNum" sz="quarter" idx="5"/>
          </p:nvPr>
        </p:nvSpPr>
        <p:spPr/>
        <p:txBody>
          <a:bodyPr/>
          <a:lstStyle/>
          <a:p>
            <a:fld id="{3EEE844C-3A10-45B0-B686-413D5A8C90AE}" type="slidenum">
              <a:rPr lang="en-GB" smtClean="0"/>
              <a:t>1</a:t>
            </a:fld>
            <a:endParaRPr lang="en-GB"/>
          </a:p>
        </p:txBody>
      </p:sp>
    </p:spTree>
    <p:extLst>
      <p:ext uri="{BB962C8B-B14F-4D97-AF65-F5344CB8AC3E}">
        <p14:creationId xmlns:p14="http://schemas.microsoft.com/office/powerpoint/2010/main" val="2428166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2</a:t>
            </a:r>
          </a:p>
          <a:p>
            <a:endParaRPr lang="en-GB" b="1" dirty="0"/>
          </a:p>
          <a:p>
            <a:r>
              <a:rPr lang="en-GB" b="1" dirty="0"/>
              <a:t>Every year, Road Safety Week has a different theme. This year, the theme is Safe People on the Move.</a:t>
            </a:r>
          </a:p>
          <a:p>
            <a:endParaRPr lang="en-GB" b="1" dirty="0"/>
          </a:p>
          <a:p>
            <a:r>
              <a:rPr lang="en-GB" b="0" dirty="0"/>
              <a:t>All children and young people use roads, and many have experienced road danger.</a:t>
            </a:r>
          </a:p>
          <a:p>
            <a:endParaRPr lang="en-GB" b="0" dirty="0"/>
          </a:p>
          <a:p>
            <a:r>
              <a:rPr lang="en-GB" b="0" dirty="0"/>
              <a:t>It’s never a nice fact to hear, but road crashes are the leading cause of death for children and young people worldwide, and seven children are killed or seriously injured on UK roads every day.</a:t>
            </a:r>
          </a:p>
          <a:p>
            <a:endParaRPr lang="en-GB" b="0" dirty="0"/>
          </a:p>
          <a:p>
            <a:r>
              <a:rPr lang="en-GB" b="0" dirty="0"/>
              <a:t>Whoever we are and however we travel, we all share our roads when we are on the move, and we all have the right to make safe and healthy journeys.</a:t>
            </a:r>
          </a:p>
          <a:p>
            <a:endParaRPr lang="en-GB" b="0" dirty="0"/>
          </a:p>
          <a:p>
            <a:r>
              <a:rPr lang="en-GB" b="0" dirty="0"/>
              <a:t>That’s why we’re going to be talking about being safe road users this week.</a:t>
            </a:r>
          </a:p>
          <a:p>
            <a:endParaRPr lang="en-GB" b="0" dirty="0"/>
          </a:p>
          <a:p>
            <a:r>
              <a:rPr lang="en-GB" b="0" dirty="0"/>
              <a:t>Being a safe road user protects us and other people, and helps to make sure everyone is safe on our roads.</a:t>
            </a:r>
          </a:p>
          <a:p>
            <a:endParaRPr lang="en-GB" b="0" dirty="0"/>
          </a:p>
          <a:p>
            <a:r>
              <a:rPr lang="en-GB" b="1" dirty="0"/>
              <a:t>Move to next slide</a:t>
            </a:r>
          </a:p>
        </p:txBody>
      </p:sp>
      <p:sp>
        <p:nvSpPr>
          <p:cNvPr id="4" name="Slide Number Placeholder 3"/>
          <p:cNvSpPr>
            <a:spLocks noGrp="1"/>
          </p:cNvSpPr>
          <p:nvPr>
            <p:ph type="sldNum" sz="quarter" idx="5"/>
          </p:nvPr>
        </p:nvSpPr>
        <p:spPr/>
        <p:txBody>
          <a:bodyPr/>
          <a:lstStyle/>
          <a:p>
            <a:fld id="{3EEE844C-3A10-45B0-B686-413D5A8C90AE}" type="slidenum">
              <a:rPr lang="en-GB" smtClean="0"/>
              <a:t>2</a:t>
            </a:fld>
            <a:endParaRPr lang="en-GB"/>
          </a:p>
        </p:txBody>
      </p:sp>
    </p:spTree>
    <p:extLst>
      <p:ext uri="{BB962C8B-B14F-4D97-AF65-F5344CB8AC3E}">
        <p14:creationId xmlns:p14="http://schemas.microsoft.com/office/powerpoint/2010/main" val="2882681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3</a:t>
            </a:r>
          </a:p>
          <a:p>
            <a:endParaRPr lang="en-GB" b="1" dirty="0"/>
          </a:p>
          <a:p>
            <a:r>
              <a:rPr lang="en-GB" b="1" dirty="0"/>
              <a:t>How do we use roads?</a:t>
            </a:r>
          </a:p>
          <a:p>
            <a:endParaRPr lang="en-GB" b="1" dirty="0"/>
          </a:p>
          <a:p>
            <a:r>
              <a:rPr lang="en-GB" b="0" dirty="0"/>
              <a:t>Invite children to share how they travelled to school today. Their answers could include:</a:t>
            </a:r>
          </a:p>
          <a:p>
            <a:pPr marL="171450" lvl="0" indent="-1714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Walk or wheel</a:t>
            </a:r>
          </a:p>
          <a:p>
            <a:pPr marL="171450" lvl="0" indent="-1714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Cycle</a:t>
            </a:r>
          </a:p>
          <a:p>
            <a:pPr marL="171450" lvl="0" indent="-1714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Scoot</a:t>
            </a:r>
          </a:p>
          <a:p>
            <a:pPr marL="171450" lvl="0" indent="-1714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As a car passenger</a:t>
            </a:r>
          </a:p>
          <a:p>
            <a:pPr marL="171450" lvl="0" indent="-1714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As a bus or tram passenger</a:t>
            </a:r>
          </a:p>
          <a:p>
            <a:endParaRPr lang="en-GB" b="0" dirty="0"/>
          </a:p>
          <a:p>
            <a:r>
              <a:rPr lang="en-GB" b="0" dirty="0"/>
              <a:t>Ask them to talk about other road users they saw. Children may talk about:</a:t>
            </a:r>
          </a:p>
          <a:p>
            <a:pPr marL="171450" lvl="0" indent="-1714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People who walk or wheel – pedestrians</a:t>
            </a:r>
          </a:p>
          <a:p>
            <a:pPr marL="171450" lvl="0" indent="-1714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People who ride – bicycles, motorbikes, horses and scooters</a:t>
            </a:r>
          </a:p>
          <a:p>
            <a:pPr marL="171450" lvl="0" indent="-1714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People who use wheelchairs or mobility scooters</a:t>
            </a:r>
          </a:p>
          <a:p>
            <a:pPr marL="171450" lvl="0" indent="-1714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People who drive for work – buses, trams, ambulances, lorry drivers, van drivers</a:t>
            </a:r>
          </a:p>
          <a:p>
            <a:pPr marL="171450" lvl="0" indent="-1714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People who ride for work – food delivery, police</a:t>
            </a:r>
          </a:p>
          <a:p>
            <a:pPr marL="171450" lvl="0" indent="-171450">
              <a:lnSpc>
                <a:spcPct val="107000"/>
              </a:lnSpc>
              <a:spcAft>
                <a:spcPts val="800"/>
              </a:spcAft>
              <a:buFont typeface="Arial" panose="020B0604020202020204" pitchFamily="34" charset="0"/>
              <a:buChar char="•"/>
            </a:pPr>
            <a:r>
              <a:rPr lang="en-GB" sz="1200" dirty="0">
                <a:effectLst/>
                <a:latin typeface="Calibri" panose="020F0502020204030204" pitchFamily="34" charset="0"/>
                <a:ea typeface="Calibri" panose="020F0502020204030204" pitchFamily="34" charset="0"/>
                <a:cs typeface="Times New Roman" panose="02020603050405020304" pitchFamily="18" charset="0"/>
              </a:rPr>
              <a:t>Children in pushchairs</a:t>
            </a:r>
            <a:endParaRPr lang="en-GB" dirty="0"/>
          </a:p>
          <a:p>
            <a:endParaRPr lang="en-GB" dirty="0"/>
          </a:p>
          <a:p>
            <a:r>
              <a:rPr lang="en-GB" b="1" dirty="0"/>
              <a:t>Move to next slide</a:t>
            </a:r>
          </a:p>
        </p:txBody>
      </p:sp>
      <p:sp>
        <p:nvSpPr>
          <p:cNvPr id="4" name="Slide Number Placeholder 3"/>
          <p:cNvSpPr>
            <a:spLocks noGrp="1"/>
          </p:cNvSpPr>
          <p:nvPr>
            <p:ph type="sldNum" sz="quarter" idx="5"/>
          </p:nvPr>
        </p:nvSpPr>
        <p:spPr/>
        <p:txBody>
          <a:bodyPr/>
          <a:lstStyle/>
          <a:p>
            <a:fld id="{3EEE844C-3A10-45B0-B686-413D5A8C90AE}" type="slidenum">
              <a:rPr lang="en-GB" smtClean="0"/>
              <a:t>3</a:t>
            </a:fld>
            <a:endParaRPr lang="en-GB"/>
          </a:p>
        </p:txBody>
      </p:sp>
    </p:spTree>
    <p:extLst>
      <p:ext uri="{BB962C8B-B14F-4D97-AF65-F5344CB8AC3E}">
        <p14:creationId xmlns:p14="http://schemas.microsoft.com/office/powerpoint/2010/main" val="1383448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4</a:t>
            </a:r>
          </a:p>
          <a:p>
            <a:endParaRPr lang="en-GB" b="1" dirty="0"/>
          </a:p>
          <a:p>
            <a:r>
              <a:rPr lang="en-GB" b="1" dirty="0"/>
              <a:t>We know that we share our roads with lots of different people.</a:t>
            </a:r>
          </a:p>
          <a:p>
            <a:endParaRPr lang="en-GB" b="1" dirty="0"/>
          </a:p>
          <a:p>
            <a:r>
              <a:rPr lang="en-GB" sz="1200" b="0" i="0" kern="1200" dirty="0">
                <a:solidFill>
                  <a:schemeClr val="tx1"/>
                </a:solidFill>
                <a:effectLst/>
                <a:latin typeface="+mn-lt"/>
                <a:ea typeface="+mn-ea"/>
                <a:cs typeface="+mn-cs"/>
              </a:rPr>
              <a:t>Explain to children that, while it's not a nice fact to hear, every day children are hurt on roads. That's why it's important that we all use roads safely, to help keep ourself safe and protect other people.</a:t>
            </a:r>
            <a:endParaRPr lang="en-GB" b="0" dirty="0"/>
          </a:p>
          <a:p>
            <a:endParaRPr lang="en-GB" b="0" dirty="0"/>
          </a:p>
          <a:p>
            <a:r>
              <a:rPr lang="en-GB" b="0" dirty="0"/>
              <a:t>Some people are in greater danger of being seriously hurt or even killed on roads.</a:t>
            </a:r>
          </a:p>
          <a:p>
            <a:r>
              <a:rPr lang="en-GB" sz="1200" b="0" i="0" kern="1200" dirty="0">
                <a:solidFill>
                  <a:schemeClr val="tx1"/>
                </a:solidFill>
                <a:effectLst/>
                <a:latin typeface="+mn-lt"/>
                <a:ea typeface="+mn-ea"/>
                <a:cs typeface="+mn-cs"/>
              </a:rPr>
              <a:t>This includes people who walk and wheel, and people who ride a bike, horse or motorbike.</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People who drive are more likely to cause harm than people who walk, wheel or ride. This means they have greater responsibility to protect other road users.</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Move to next slide</a:t>
            </a:r>
            <a:endParaRPr lang="en-GB" b="1" dirty="0"/>
          </a:p>
        </p:txBody>
      </p:sp>
      <p:sp>
        <p:nvSpPr>
          <p:cNvPr id="4" name="Slide Number Placeholder 3"/>
          <p:cNvSpPr>
            <a:spLocks noGrp="1"/>
          </p:cNvSpPr>
          <p:nvPr>
            <p:ph type="sldNum" sz="quarter" idx="5"/>
          </p:nvPr>
        </p:nvSpPr>
        <p:spPr/>
        <p:txBody>
          <a:bodyPr/>
          <a:lstStyle/>
          <a:p>
            <a:fld id="{3EEE844C-3A10-45B0-B686-413D5A8C90AE}" type="slidenum">
              <a:rPr lang="en-GB" smtClean="0"/>
              <a:t>4</a:t>
            </a:fld>
            <a:endParaRPr lang="en-GB"/>
          </a:p>
        </p:txBody>
      </p:sp>
    </p:spTree>
    <p:extLst>
      <p:ext uri="{BB962C8B-B14F-4D97-AF65-F5344CB8AC3E}">
        <p14:creationId xmlns:p14="http://schemas.microsoft.com/office/powerpoint/2010/main" val="1368293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5</a:t>
            </a:r>
          </a:p>
          <a:p>
            <a:endParaRPr lang="en-GB" b="1" dirty="0"/>
          </a:p>
          <a:p>
            <a:pPr marL="0" marR="0" lvl="0" indent="0" algn="l" defTabSz="914400" rtl="0" eaLnBrk="1" fontAlgn="base" latinLnBrk="0" hangingPunct="1">
              <a:lnSpc>
                <a:spcPct val="100000"/>
              </a:lnSpc>
              <a:spcBef>
                <a:spcPts val="0"/>
              </a:spcBef>
              <a:spcAft>
                <a:spcPts val="0"/>
              </a:spcAft>
              <a:buClrTx/>
              <a:buSzTx/>
              <a:buFont typeface="+mj-lt"/>
              <a:buNone/>
              <a:tabLst/>
              <a:defRPr/>
            </a:pPr>
            <a:r>
              <a:rPr lang="en-GB" b="1" i="0" dirty="0">
                <a:solidFill>
                  <a:srgbClr val="282828"/>
                </a:solidFill>
                <a:effectLst/>
                <a:latin typeface="ff-tisa-sans-web-pro"/>
              </a:rPr>
              <a:t>There are rules we all need to follow when we use roads</a:t>
            </a:r>
          </a:p>
          <a:p>
            <a:pPr marL="0" marR="0" lvl="0" indent="0" algn="l" defTabSz="914400" rtl="0" eaLnBrk="1" fontAlgn="base" latinLnBrk="0" hangingPunct="1">
              <a:lnSpc>
                <a:spcPct val="100000"/>
              </a:lnSpc>
              <a:spcBef>
                <a:spcPts val="0"/>
              </a:spcBef>
              <a:spcAft>
                <a:spcPts val="0"/>
              </a:spcAft>
              <a:buClrTx/>
              <a:buSzTx/>
              <a:buFont typeface="+mj-lt"/>
              <a:buNone/>
              <a:tabLst/>
              <a:defRPr/>
            </a:pPr>
            <a:endParaRPr lang="en-GB" b="1" i="0" dirty="0">
              <a:solidFill>
                <a:srgbClr val="282828"/>
              </a:solidFill>
              <a:effectLst/>
              <a:latin typeface="ff-tisa-sans-web-pro"/>
            </a:endParaRPr>
          </a:p>
          <a:p>
            <a:pPr marL="0" marR="0" lvl="0" indent="0" algn="l" defTabSz="914400" rtl="0" eaLnBrk="1" fontAlgn="base" latinLnBrk="0" hangingPunct="1">
              <a:lnSpc>
                <a:spcPct val="100000"/>
              </a:lnSpc>
              <a:spcBef>
                <a:spcPts val="0"/>
              </a:spcBef>
              <a:spcAft>
                <a:spcPts val="0"/>
              </a:spcAft>
              <a:buClrTx/>
              <a:buSzTx/>
              <a:buFont typeface="+mj-lt"/>
              <a:buNone/>
              <a:tabLst/>
              <a:defRPr/>
            </a:pPr>
            <a:r>
              <a:rPr lang="en-GB" b="0" i="0" dirty="0">
                <a:solidFill>
                  <a:srgbClr val="282828"/>
                </a:solidFill>
                <a:effectLst/>
                <a:latin typeface="ff-tisa-sans-web-pro"/>
              </a:rPr>
              <a:t>Can you think of any rules?</a:t>
            </a:r>
          </a:p>
          <a:p>
            <a:pPr marL="0" marR="0" lvl="0" indent="0" algn="l" defTabSz="914400" rtl="0" eaLnBrk="1" fontAlgn="base" latinLnBrk="0" hangingPunct="1">
              <a:lnSpc>
                <a:spcPct val="100000"/>
              </a:lnSpc>
              <a:spcBef>
                <a:spcPts val="0"/>
              </a:spcBef>
              <a:spcAft>
                <a:spcPts val="0"/>
              </a:spcAft>
              <a:buClrTx/>
              <a:buSzTx/>
              <a:buFont typeface="+mj-lt"/>
              <a:buNone/>
              <a:tabLst/>
              <a:defRPr/>
            </a:pPr>
            <a:endParaRPr lang="en-GB" b="1" i="0" dirty="0">
              <a:solidFill>
                <a:srgbClr val="282828"/>
              </a:solidFill>
              <a:effectLst/>
              <a:latin typeface="ff-tisa-sans-web-pro"/>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282828"/>
                </a:solidFill>
                <a:effectLst/>
                <a:latin typeface="ff-tisa-sans-web-pro"/>
              </a:rPr>
              <a:t>Drive slowly near our school</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282828"/>
                </a:solidFill>
                <a:effectLst/>
                <a:latin typeface="ff-tisa-sans-web-pro"/>
              </a:rPr>
              <a:t>Only cross the road when the green man shows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282828"/>
                </a:solidFill>
                <a:effectLst/>
                <a:latin typeface="ff-tisa-sans-web-pro"/>
              </a:rPr>
              <a:t>Stop when we see a red traffic light</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282828"/>
                </a:solidFill>
                <a:effectLst/>
                <a:latin typeface="ff-tisa-sans-web-pro"/>
              </a:rPr>
              <a:t>No parking outside school</a:t>
            </a:r>
          </a:p>
          <a:p>
            <a:pPr marL="0" marR="0" lvl="0" indent="0" algn="l" defTabSz="914400" rtl="0" eaLnBrk="1" fontAlgn="base" latinLnBrk="0" hangingPunct="1">
              <a:lnSpc>
                <a:spcPct val="100000"/>
              </a:lnSpc>
              <a:spcBef>
                <a:spcPts val="0"/>
              </a:spcBef>
              <a:spcAft>
                <a:spcPts val="0"/>
              </a:spcAft>
              <a:buClrTx/>
              <a:buSzTx/>
              <a:buFont typeface="+mj-lt"/>
              <a:buNone/>
              <a:tabLst/>
              <a:defRPr/>
            </a:pPr>
            <a:endParaRPr lang="en-GB" b="0" i="0" dirty="0">
              <a:solidFill>
                <a:srgbClr val="282828"/>
              </a:solidFill>
              <a:effectLst/>
              <a:latin typeface="ff-tisa-sans-web-pro"/>
            </a:endParaRPr>
          </a:p>
          <a:p>
            <a:pPr marL="0" marR="0" lvl="0" indent="0" algn="l" defTabSz="914400" rtl="0" eaLnBrk="1" fontAlgn="base" latinLnBrk="0" hangingPunct="1">
              <a:lnSpc>
                <a:spcPct val="100000"/>
              </a:lnSpc>
              <a:spcBef>
                <a:spcPts val="0"/>
              </a:spcBef>
              <a:spcAft>
                <a:spcPts val="0"/>
              </a:spcAft>
              <a:buClrTx/>
              <a:buSzTx/>
              <a:buFont typeface="+mj-lt"/>
              <a:buNone/>
              <a:tabLst/>
              <a:defRPr/>
            </a:pPr>
            <a:r>
              <a:rPr lang="en-GB" b="0" i="0" dirty="0">
                <a:solidFill>
                  <a:srgbClr val="282828"/>
                </a:solidFill>
                <a:effectLst/>
                <a:latin typeface="ff-tisa-sans-web-pro"/>
              </a:rPr>
              <a:t>These rules are important to keep us safe.</a:t>
            </a:r>
          </a:p>
          <a:p>
            <a:pPr marL="0" marR="0" lvl="0" indent="0" algn="l" defTabSz="914400" rtl="0" eaLnBrk="1" fontAlgn="base" latinLnBrk="0" hangingPunct="1">
              <a:lnSpc>
                <a:spcPct val="100000"/>
              </a:lnSpc>
              <a:spcBef>
                <a:spcPts val="0"/>
              </a:spcBef>
              <a:spcAft>
                <a:spcPts val="0"/>
              </a:spcAft>
              <a:buClrTx/>
              <a:buSzTx/>
              <a:buFont typeface="+mj-lt"/>
              <a:buNone/>
              <a:tabLst/>
              <a:defRPr/>
            </a:pPr>
            <a:endParaRPr lang="en-GB" b="0" i="0" dirty="0">
              <a:solidFill>
                <a:srgbClr val="282828"/>
              </a:solidFill>
              <a:effectLst/>
              <a:latin typeface="ff-tisa-sans-web-pro"/>
            </a:endParaRPr>
          </a:p>
          <a:p>
            <a:pPr marL="0" marR="0" lvl="0" indent="0" algn="l" defTabSz="914400" rtl="0" eaLnBrk="1" fontAlgn="base" latinLnBrk="0" hangingPunct="1">
              <a:lnSpc>
                <a:spcPct val="100000"/>
              </a:lnSpc>
              <a:spcBef>
                <a:spcPts val="0"/>
              </a:spcBef>
              <a:spcAft>
                <a:spcPts val="0"/>
              </a:spcAft>
              <a:buClrTx/>
              <a:buSzTx/>
              <a:buFont typeface="+mj-lt"/>
              <a:buNone/>
              <a:tabLst/>
              <a:defRPr/>
            </a:pPr>
            <a:r>
              <a:rPr lang="en-GB" b="0" i="0" dirty="0">
                <a:solidFill>
                  <a:srgbClr val="282828"/>
                </a:solidFill>
                <a:effectLst/>
                <a:latin typeface="ff-tisa-sans-web-pro"/>
              </a:rPr>
              <a:t>Why do you think this is important?</a:t>
            </a:r>
          </a:p>
          <a:p>
            <a:pPr marL="0" marR="0" lvl="0" indent="0" algn="l" defTabSz="914400" rtl="0" eaLnBrk="1" fontAlgn="base" latinLnBrk="0" hangingPunct="1">
              <a:lnSpc>
                <a:spcPct val="100000"/>
              </a:lnSpc>
              <a:spcBef>
                <a:spcPts val="0"/>
              </a:spcBef>
              <a:spcAft>
                <a:spcPts val="0"/>
              </a:spcAft>
              <a:buClrTx/>
              <a:buSzTx/>
              <a:buFont typeface="+mj-lt"/>
              <a:buNone/>
              <a:tabLst/>
              <a:defRPr/>
            </a:pPr>
            <a:endParaRPr lang="en-GB" b="0" i="0" dirty="0">
              <a:solidFill>
                <a:srgbClr val="282828"/>
              </a:solidFill>
              <a:effectLst/>
              <a:latin typeface="ff-tisa-sans-web-pro"/>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282828"/>
                </a:solidFill>
                <a:effectLst/>
                <a:latin typeface="ff-tisa-sans-web-pro"/>
              </a:rPr>
              <a:t>Traffic is heavy and hard</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282828"/>
                </a:solidFill>
                <a:effectLst/>
                <a:latin typeface="ff-tisa-sans-web-pro"/>
              </a:rPr>
              <a:t>If it hits us it can hurt us very badly</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282828"/>
                </a:solidFill>
                <a:effectLst/>
                <a:latin typeface="ff-tisa-sans-web-pro"/>
              </a:rPr>
              <a:t>Our bodies are soft and get hurt easily</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282828"/>
                </a:solidFill>
                <a:effectLst/>
                <a:latin typeface="ff-tisa-sans-web-pro"/>
              </a:rPr>
              <a:t>Big vehicles and fast traffic can cause the most harm.</a:t>
            </a:r>
          </a:p>
          <a:p>
            <a:pPr marL="0" marR="0" lvl="0" indent="0" algn="l" defTabSz="914400" rtl="0" eaLnBrk="1" fontAlgn="base" latinLnBrk="0" hangingPunct="1">
              <a:lnSpc>
                <a:spcPct val="100000"/>
              </a:lnSpc>
              <a:spcBef>
                <a:spcPts val="0"/>
              </a:spcBef>
              <a:spcAft>
                <a:spcPts val="0"/>
              </a:spcAft>
              <a:buClrTx/>
              <a:buSzTx/>
              <a:buFont typeface="+mj-lt"/>
              <a:buNone/>
              <a:tabLst/>
              <a:defRPr/>
            </a:pPr>
            <a:endParaRPr lang="en-GB" b="0" i="0" dirty="0">
              <a:solidFill>
                <a:srgbClr val="282828"/>
              </a:solidFill>
              <a:effectLst/>
              <a:latin typeface="ff-tisa-sans-web-pro"/>
            </a:endParaRPr>
          </a:p>
          <a:p>
            <a:pPr algn="l" fontAlgn="base">
              <a:buFont typeface="+mj-lt"/>
              <a:buNone/>
            </a:pPr>
            <a:r>
              <a:rPr lang="en-GB" b="0" i="0" dirty="0">
                <a:solidFill>
                  <a:srgbClr val="282828"/>
                </a:solidFill>
                <a:effectLst/>
                <a:latin typeface="ff-tisa-sans-web-pro"/>
              </a:rPr>
              <a:t>There are rules that will help protect the people who need it most.</a:t>
            </a:r>
          </a:p>
          <a:p>
            <a:pPr algn="l" fontAlgn="base">
              <a:buFont typeface="+mj-lt"/>
              <a:buNone/>
            </a:pPr>
            <a:endParaRPr lang="en-GB" b="0" i="0" dirty="0">
              <a:solidFill>
                <a:srgbClr val="282828"/>
              </a:solidFill>
              <a:effectLst/>
              <a:latin typeface="ff-tisa-sans-web-pro"/>
            </a:endParaRPr>
          </a:p>
          <a:p>
            <a:pPr algn="l" fontAlgn="base">
              <a:buFont typeface="+mj-lt"/>
              <a:buNone/>
            </a:pPr>
            <a:r>
              <a:rPr lang="en-GB" b="0" i="0" dirty="0">
                <a:solidFill>
                  <a:srgbClr val="282828"/>
                </a:solidFill>
                <a:effectLst/>
                <a:latin typeface="ff-tisa-sans-web-pro"/>
              </a:rPr>
              <a:t>The rules say that the people who are most likely to be harmed in a crash need the most protection.</a:t>
            </a:r>
          </a:p>
          <a:p>
            <a:pPr algn="l" fontAlgn="base">
              <a:buFont typeface="+mj-lt"/>
              <a:buNone/>
            </a:pPr>
            <a:r>
              <a:rPr lang="en-GB" b="0" i="0" dirty="0">
                <a:solidFill>
                  <a:srgbClr val="282828"/>
                </a:solidFill>
                <a:effectLst/>
                <a:latin typeface="ff-tisa-sans-web-pro"/>
              </a:rPr>
              <a:t>This includes pedestrians, cyclists, horse riders and motorcyclists. Children, older adults and disabled people are most at risk.</a:t>
            </a:r>
          </a:p>
          <a:p>
            <a:pPr algn="l" fontAlgn="base">
              <a:buFont typeface="+mj-lt"/>
              <a:buNone/>
            </a:pPr>
            <a:endParaRPr lang="en-GB" b="0" i="0" dirty="0">
              <a:solidFill>
                <a:srgbClr val="282828"/>
              </a:solidFill>
              <a:effectLst/>
              <a:latin typeface="ff-tisa-sans-web-pro"/>
            </a:endParaRPr>
          </a:p>
          <a:p>
            <a:pPr algn="l" fontAlgn="base">
              <a:buFont typeface="Arial" panose="020B0604020202020204" pitchFamily="34" charset="0"/>
              <a:buNone/>
            </a:pPr>
            <a:r>
              <a:rPr lang="en-GB" b="0" i="0" dirty="0">
                <a:solidFill>
                  <a:srgbClr val="282828"/>
                </a:solidFill>
                <a:effectLst/>
                <a:latin typeface="ff-tisa-sans-web-pro"/>
              </a:rPr>
              <a:t>People who drive vehicles that cause the most harm need to take the greatest care to reduce the danger to others.</a:t>
            </a:r>
          </a:p>
          <a:p>
            <a:pPr algn="l" fontAlgn="base">
              <a:buFont typeface="Arial" panose="020B0604020202020204" pitchFamily="34" charset="0"/>
              <a:buNone/>
            </a:pPr>
            <a:r>
              <a:rPr lang="en-GB" b="0" i="0" dirty="0">
                <a:solidFill>
                  <a:srgbClr val="282828"/>
                </a:solidFill>
                <a:effectLst/>
                <a:latin typeface="ff-tisa-sans-web-pro"/>
              </a:rPr>
              <a:t>This means drivers of big vehicles like lorries and buses, vans and minibuses, and drivers of cars and taxis and motorbikes.</a:t>
            </a:r>
          </a:p>
          <a:p>
            <a:pPr algn="l" fontAlgn="base">
              <a:buFont typeface="Arial" panose="020B0604020202020204" pitchFamily="34" charset="0"/>
              <a:buNone/>
            </a:pPr>
            <a:endParaRPr lang="en-GB" b="0" i="0" dirty="0">
              <a:solidFill>
                <a:srgbClr val="282828"/>
              </a:solidFill>
              <a:effectLst/>
              <a:latin typeface="ff-tisa-sans-web-pro"/>
            </a:endParaRPr>
          </a:p>
          <a:p>
            <a:pPr algn="l" fontAlgn="base">
              <a:buFont typeface="Arial" panose="020B0604020202020204" pitchFamily="34" charset="0"/>
              <a:buNone/>
            </a:pPr>
            <a:r>
              <a:rPr lang="en-GB" b="0" i="0" dirty="0">
                <a:solidFill>
                  <a:srgbClr val="282828"/>
                </a:solidFill>
                <a:effectLst/>
                <a:latin typeface="ff-tisa-sans-web-pro"/>
              </a:rPr>
              <a:t>Cyclists and horse riders need to reduce danger to people who walk.</a:t>
            </a:r>
          </a:p>
          <a:p>
            <a:pPr algn="l" fontAlgn="base">
              <a:buFont typeface="Arial" panose="020B0604020202020204" pitchFamily="34" charset="0"/>
              <a:buNone/>
            </a:pPr>
            <a:endParaRPr lang="en-GB" b="0" i="0" dirty="0">
              <a:solidFill>
                <a:srgbClr val="282828"/>
              </a:solidFill>
              <a:effectLst/>
              <a:latin typeface="ff-tisa-sans-web-pro"/>
            </a:endParaRPr>
          </a:p>
          <a:p>
            <a:pPr algn="l" fontAlgn="base">
              <a:buFont typeface="Arial" panose="020B0604020202020204" pitchFamily="34" charset="0"/>
              <a:buNone/>
            </a:pPr>
            <a:r>
              <a:rPr lang="en-GB" b="0" i="0" dirty="0">
                <a:solidFill>
                  <a:srgbClr val="282828"/>
                </a:solidFill>
                <a:effectLst/>
                <a:latin typeface="ff-tisa-sans-web-pro"/>
              </a:rPr>
              <a:t>And everyone needs to use roads safely to protect themself and others.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algn="l"/>
            <a:endParaRPr lang="en-GB" b="0" i="0" dirty="0">
              <a:solidFill>
                <a:srgbClr val="282828"/>
              </a:solidFill>
              <a:effectLst/>
              <a:latin typeface="ff-tisa-sans-web-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Move to next slide</a:t>
            </a:r>
          </a:p>
          <a:p>
            <a:endParaRPr lang="en-GB" b="1" dirty="0"/>
          </a:p>
        </p:txBody>
      </p:sp>
      <p:sp>
        <p:nvSpPr>
          <p:cNvPr id="4" name="Slide Number Placeholder 3"/>
          <p:cNvSpPr>
            <a:spLocks noGrp="1"/>
          </p:cNvSpPr>
          <p:nvPr>
            <p:ph type="sldNum" sz="quarter" idx="5"/>
          </p:nvPr>
        </p:nvSpPr>
        <p:spPr/>
        <p:txBody>
          <a:bodyPr/>
          <a:lstStyle/>
          <a:p>
            <a:fld id="{3EEE844C-3A10-45B0-B686-413D5A8C90AE}" type="slidenum">
              <a:rPr lang="en-GB" smtClean="0"/>
              <a:t>5</a:t>
            </a:fld>
            <a:endParaRPr lang="en-GB"/>
          </a:p>
        </p:txBody>
      </p:sp>
    </p:spTree>
    <p:extLst>
      <p:ext uri="{BB962C8B-B14F-4D97-AF65-F5344CB8AC3E}">
        <p14:creationId xmlns:p14="http://schemas.microsoft.com/office/powerpoint/2010/main" val="107059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6</a:t>
            </a:r>
          </a:p>
          <a:p>
            <a:endParaRPr lang="en-GB" b="1" dirty="0"/>
          </a:p>
          <a:p>
            <a:r>
              <a:rPr lang="en-GB" b="1" dirty="0"/>
              <a:t>How can we be safe people on the move? </a:t>
            </a:r>
          </a:p>
          <a:p>
            <a:pPr algn="l"/>
            <a:r>
              <a:rPr lang="en-GB" b="0" i="0" dirty="0">
                <a:solidFill>
                  <a:srgbClr val="282828"/>
                </a:solidFill>
                <a:effectLst/>
                <a:latin typeface="ff-tisa-sans-web-pro"/>
              </a:rPr>
              <a:t>We’re now going to show you how this works with a bit of help from [nominate class representatives or teachers to come to the front to show different types of road users]</a:t>
            </a:r>
          </a:p>
          <a:p>
            <a:pPr algn="l"/>
            <a:endParaRPr lang="en-GB" b="0" i="0" dirty="0">
              <a:solidFill>
                <a:srgbClr val="282828"/>
              </a:solidFill>
              <a:effectLst/>
              <a:latin typeface="ff-tisa-sans-web-pro"/>
            </a:endParaRPr>
          </a:p>
          <a:p>
            <a:pPr algn="l"/>
            <a:r>
              <a:rPr lang="en-GB" b="0" i="0" dirty="0">
                <a:solidFill>
                  <a:srgbClr val="282828"/>
                </a:solidFill>
                <a:effectLst/>
                <a:latin typeface="ff-tisa-sans-web-pro"/>
              </a:rPr>
              <a:t>Use whatever props you have available or big labels to represent someone who is:</a:t>
            </a:r>
          </a:p>
          <a:p>
            <a:pPr algn="l"/>
            <a:r>
              <a:rPr lang="en-GB" b="0" i="0" dirty="0">
                <a:solidFill>
                  <a:srgbClr val="282828"/>
                </a:solidFill>
                <a:effectLst/>
                <a:latin typeface="ff-tisa-sans-web-pro"/>
              </a:rPr>
              <a:t>Walking</a:t>
            </a:r>
          </a:p>
          <a:p>
            <a:pPr algn="l"/>
            <a:r>
              <a:rPr lang="en-GB" b="0" i="0" dirty="0">
                <a:solidFill>
                  <a:srgbClr val="282828"/>
                </a:solidFill>
                <a:effectLst/>
                <a:latin typeface="ff-tisa-sans-web-pro"/>
              </a:rPr>
              <a:t>Riding a scooter</a:t>
            </a:r>
          </a:p>
          <a:p>
            <a:pPr algn="l"/>
            <a:r>
              <a:rPr lang="en-GB" b="0" i="0" dirty="0">
                <a:solidFill>
                  <a:srgbClr val="282828"/>
                </a:solidFill>
                <a:effectLst/>
                <a:latin typeface="ff-tisa-sans-web-pro"/>
              </a:rPr>
              <a:t>Riding a bicycle</a:t>
            </a:r>
          </a:p>
          <a:p>
            <a:pPr algn="l"/>
            <a:r>
              <a:rPr lang="en-GB" b="0" i="0" dirty="0">
                <a:solidFill>
                  <a:srgbClr val="282828"/>
                </a:solidFill>
                <a:effectLst/>
                <a:latin typeface="ff-tisa-sans-web-pro"/>
              </a:rPr>
              <a:t>Riding a horse</a:t>
            </a:r>
          </a:p>
          <a:p>
            <a:pPr algn="l"/>
            <a:r>
              <a:rPr lang="en-GB" b="0" i="0" dirty="0">
                <a:solidFill>
                  <a:srgbClr val="282828"/>
                </a:solidFill>
                <a:effectLst/>
                <a:latin typeface="ff-tisa-sans-web-pro"/>
              </a:rPr>
              <a:t>Riding a motorbike</a:t>
            </a:r>
          </a:p>
          <a:p>
            <a:pPr algn="l"/>
            <a:r>
              <a:rPr lang="en-GB" b="0" i="0" dirty="0">
                <a:solidFill>
                  <a:srgbClr val="282828"/>
                </a:solidFill>
                <a:effectLst/>
                <a:latin typeface="ff-tisa-sans-web-pro"/>
              </a:rPr>
              <a:t>Driving a car</a:t>
            </a:r>
          </a:p>
          <a:p>
            <a:pPr algn="l"/>
            <a:r>
              <a:rPr lang="en-GB" b="0" i="0" dirty="0">
                <a:solidFill>
                  <a:srgbClr val="282828"/>
                </a:solidFill>
                <a:effectLst/>
                <a:latin typeface="ff-tisa-sans-web-pro"/>
              </a:rPr>
              <a:t>Driving a bus</a:t>
            </a:r>
          </a:p>
          <a:p>
            <a:pPr algn="l"/>
            <a:r>
              <a:rPr lang="en-GB" b="0" i="0" dirty="0">
                <a:solidFill>
                  <a:srgbClr val="282828"/>
                </a:solidFill>
                <a:effectLst/>
                <a:latin typeface="ff-tisa-sans-web-pro"/>
              </a:rPr>
              <a:t>Driving a lorry</a:t>
            </a:r>
          </a:p>
          <a:p>
            <a:pPr algn="l"/>
            <a:endParaRPr lang="en-GB" b="0" i="0" dirty="0">
              <a:solidFill>
                <a:srgbClr val="282828"/>
              </a:solidFill>
              <a:effectLst/>
              <a:latin typeface="ff-tisa-sans-web-pro"/>
            </a:endParaRPr>
          </a:p>
          <a:p>
            <a:pPr algn="l"/>
            <a:r>
              <a:rPr lang="en-GB" b="0" i="0" dirty="0">
                <a:solidFill>
                  <a:srgbClr val="282828"/>
                </a:solidFill>
                <a:effectLst/>
                <a:latin typeface="ff-tisa-sans-web-pro"/>
              </a:rPr>
              <a:t>Ask pupils who is most likely to do most harm:</a:t>
            </a:r>
          </a:p>
          <a:p>
            <a:pPr algn="l"/>
            <a:r>
              <a:rPr lang="en-GB" b="0" i="0" dirty="0">
                <a:solidFill>
                  <a:srgbClr val="282828"/>
                </a:solidFill>
                <a:effectLst/>
                <a:latin typeface="ff-tisa-sans-web-pro"/>
              </a:rPr>
              <a:t>Person driving a car</a:t>
            </a:r>
          </a:p>
          <a:p>
            <a:pPr algn="l"/>
            <a:r>
              <a:rPr lang="en-GB" b="0" i="0" dirty="0">
                <a:solidFill>
                  <a:srgbClr val="282828"/>
                </a:solidFill>
                <a:effectLst/>
                <a:latin typeface="ff-tisa-sans-web-pro"/>
              </a:rPr>
              <a:t>Person driving a bus</a:t>
            </a:r>
          </a:p>
          <a:p>
            <a:pPr algn="l"/>
            <a:r>
              <a:rPr lang="en-GB" b="0" i="0" dirty="0">
                <a:solidFill>
                  <a:srgbClr val="282828"/>
                </a:solidFill>
                <a:effectLst/>
                <a:latin typeface="ff-tisa-sans-web-pro"/>
              </a:rPr>
              <a:t>Person driving a lorry</a:t>
            </a:r>
          </a:p>
          <a:p>
            <a:pPr algn="l"/>
            <a:endParaRPr lang="en-GB" b="0" i="0" dirty="0">
              <a:solidFill>
                <a:srgbClr val="282828"/>
              </a:solidFill>
              <a:effectLst/>
              <a:latin typeface="ff-tisa-sans-web-pro"/>
            </a:endParaRPr>
          </a:p>
          <a:p>
            <a:pPr algn="l"/>
            <a:r>
              <a:rPr lang="en-GB" b="0" i="0" dirty="0">
                <a:solidFill>
                  <a:srgbClr val="282828"/>
                </a:solidFill>
                <a:effectLst/>
                <a:latin typeface="ff-tisa-sans-web-pro"/>
              </a:rPr>
              <a:t>Ask pupils who needs most protection:</a:t>
            </a:r>
          </a:p>
          <a:p>
            <a:pPr algn="l"/>
            <a:r>
              <a:rPr lang="en-GB" b="0" i="0" dirty="0">
                <a:solidFill>
                  <a:srgbClr val="282828"/>
                </a:solidFill>
                <a:effectLst/>
                <a:latin typeface="ff-tisa-sans-web-pro"/>
              </a:rPr>
              <a:t>Person walking</a:t>
            </a:r>
          </a:p>
          <a:p>
            <a:pPr algn="l"/>
            <a:r>
              <a:rPr lang="en-GB" b="0" i="0" dirty="0">
                <a:solidFill>
                  <a:srgbClr val="282828"/>
                </a:solidFill>
                <a:effectLst/>
                <a:latin typeface="ff-tisa-sans-web-pro"/>
              </a:rPr>
              <a:t>Person riding a bicycle</a:t>
            </a:r>
          </a:p>
          <a:p>
            <a:pPr algn="l"/>
            <a:r>
              <a:rPr lang="en-GB" b="0" i="0" dirty="0">
                <a:solidFill>
                  <a:srgbClr val="282828"/>
                </a:solidFill>
                <a:effectLst/>
                <a:latin typeface="ff-tisa-sans-web-pro"/>
              </a:rPr>
              <a:t>Person riding a horse</a:t>
            </a:r>
          </a:p>
          <a:p>
            <a:pPr algn="l"/>
            <a:r>
              <a:rPr lang="en-GB" b="0" i="0" dirty="0">
                <a:solidFill>
                  <a:srgbClr val="282828"/>
                </a:solidFill>
                <a:effectLst/>
                <a:latin typeface="ff-tisa-sans-web-pro"/>
              </a:rPr>
              <a:t>Person riding a motorbike</a:t>
            </a:r>
          </a:p>
          <a:p>
            <a:pPr algn="l"/>
            <a:endParaRPr lang="en-GB" b="0" i="0" dirty="0">
              <a:solidFill>
                <a:srgbClr val="282828"/>
              </a:solidFill>
              <a:effectLst/>
              <a:latin typeface="ff-tisa-sans-web-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People who drive vehicles, especially big vehicles need to make sure they drive safely to protect people who walk and cycle and ride horses.</a:t>
            </a:r>
          </a:p>
          <a:p>
            <a:endParaRPr lang="en-GB" b="1" dirty="0"/>
          </a:p>
          <a:p>
            <a:endParaRPr lang="en-GB" b="1" dirty="0"/>
          </a:p>
          <a:p>
            <a:r>
              <a:rPr lang="en-GB" b="0" dirty="0"/>
              <a:t>Remember, this week is Road Safety Week, and we’ll be talking about using roads safely.</a:t>
            </a:r>
          </a:p>
          <a:p>
            <a:endParaRPr lang="en-GB" b="0" dirty="0"/>
          </a:p>
          <a:p>
            <a:r>
              <a:rPr lang="en-GB" b="0" dirty="0"/>
              <a:t>Our grown ups can help us with this.</a:t>
            </a:r>
          </a:p>
          <a:p>
            <a:endParaRPr lang="en-GB" b="0" dirty="0"/>
          </a:p>
          <a:p>
            <a:r>
              <a:rPr lang="en-GB" b="0" dirty="0"/>
              <a:t>Remind young children that they should always hold hands with a grown-up when walking near roads. They should use safe footpaths away from traffic and always cross roads at safe places with a grown up. When riding their bikes, they should ride their bike with a grown up on a safe path away from traffic and wear a helmet to protect their head if they fall off. They should always sit in a special car seat to protect them when travelling by car.</a:t>
            </a:r>
          </a:p>
          <a:p>
            <a:endParaRPr lang="en-GB" b="0" dirty="0"/>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Remind older children that we all share a responsibility to use roads safely, and this includes people who walk, wheel and ride, as well as people who drive. Say that they shouldn’t use their phone when walking near roads/crossing roads and they should play in safe places away from traffic. Children can talk to their parents or carers and remind them to drive at safe speeds, especially in areas where people live, work and play; to never use their phone while driving; and to always wear a seat belt.</a:t>
            </a:r>
          </a:p>
          <a:p>
            <a:pPr>
              <a:lnSpc>
                <a:spcPct val="107000"/>
              </a:lnSpc>
              <a:spcAft>
                <a:spcPts val="800"/>
              </a:spcAft>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Talk about any Road Safety Week activities that your school will be doing. There are resources to support all these activities in your Road Safety Week action pack.</a:t>
            </a:r>
            <a:endParaRPr lang="en-GB" b="0" dirty="0"/>
          </a:p>
          <a:p>
            <a:endParaRPr lang="en-GB" b="0" dirty="0"/>
          </a:p>
          <a:p>
            <a:r>
              <a:rPr lang="en-GB" b="1" dirty="0"/>
              <a:t>Explain that the children will be learning a lot more about road safety throughout the week</a:t>
            </a:r>
          </a:p>
          <a:p>
            <a:endParaRPr lang="en-GB" b="1" dirty="0"/>
          </a:p>
          <a:p>
            <a:r>
              <a:rPr lang="en-GB" b="1" dirty="0"/>
              <a:t>Move to next slide</a:t>
            </a:r>
          </a:p>
          <a:p>
            <a:endParaRPr lang="en-GB" b="0" dirty="0"/>
          </a:p>
        </p:txBody>
      </p:sp>
      <p:sp>
        <p:nvSpPr>
          <p:cNvPr id="4" name="Slide Number Placeholder 3"/>
          <p:cNvSpPr>
            <a:spLocks noGrp="1"/>
          </p:cNvSpPr>
          <p:nvPr>
            <p:ph type="sldNum" sz="quarter" idx="5"/>
          </p:nvPr>
        </p:nvSpPr>
        <p:spPr/>
        <p:txBody>
          <a:bodyPr/>
          <a:lstStyle/>
          <a:p>
            <a:fld id="{3EEE844C-3A10-45B0-B686-413D5A8C90AE}" type="slidenum">
              <a:rPr lang="en-GB" smtClean="0"/>
              <a:t>6</a:t>
            </a:fld>
            <a:endParaRPr lang="en-GB"/>
          </a:p>
        </p:txBody>
      </p:sp>
    </p:spTree>
    <p:extLst>
      <p:ext uri="{BB962C8B-B14F-4D97-AF65-F5344CB8AC3E}">
        <p14:creationId xmlns:p14="http://schemas.microsoft.com/office/powerpoint/2010/main" val="1504929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7</a:t>
            </a:r>
          </a:p>
          <a:p>
            <a:endParaRPr lang="en-GB" b="1" dirty="0"/>
          </a:p>
          <a:p>
            <a:r>
              <a:rPr lang="en-GB" b="1" dirty="0"/>
              <a:t>Thank you and summary</a:t>
            </a:r>
          </a:p>
          <a:p>
            <a:endParaRPr lang="en-GB" b="1" dirty="0"/>
          </a:p>
          <a:p>
            <a:r>
              <a:rPr lang="en-GB" b="0" dirty="0"/>
              <a:t>Thank children for listening. Remind them that it is Road Safety Week and that they can all make a difference to road safety in their communities. They can be good role models, and use roads safely, and ask grown ups to help keep them safe near roads. </a:t>
            </a:r>
          </a:p>
          <a:p>
            <a:endParaRPr lang="en-GB" b="0" dirty="0"/>
          </a:p>
          <a:p>
            <a:r>
              <a:rPr lang="en-GB" b="0" dirty="0"/>
              <a:t>Remind them that they might be talking about road safety in other lessons this week.</a:t>
            </a:r>
          </a:p>
          <a:p>
            <a:endParaRPr lang="en-GB" b="1" dirty="0"/>
          </a:p>
          <a:p>
            <a:r>
              <a:rPr lang="en-GB" b="1" dirty="0"/>
              <a:t>END</a:t>
            </a:r>
          </a:p>
        </p:txBody>
      </p:sp>
      <p:sp>
        <p:nvSpPr>
          <p:cNvPr id="4" name="Slide Number Placeholder 3"/>
          <p:cNvSpPr>
            <a:spLocks noGrp="1"/>
          </p:cNvSpPr>
          <p:nvPr>
            <p:ph type="sldNum" sz="quarter" idx="5"/>
          </p:nvPr>
        </p:nvSpPr>
        <p:spPr/>
        <p:txBody>
          <a:bodyPr/>
          <a:lstStyle/>
          <a:p>
            <a:fld id="{3EEE844C-3A10-45B0-B686-413D5A8C90AE}" type="slidenum">
              <a:rPr lang="en-GB" smtClean="0"/>
              <a:t>7</a:t>
            </a:fld>
            <a:endParaRPr lang="en-GB"/>
          </a:p>
        </p:txBody>
      </p:sp>
    </p:spTree>
    <p:extLst>
      <p:ext uri="{BB962C8B-B14F-4D97-AF65-F5344CB8AC3E}">
        <p14:creationId xmlns:p14="http://schemas.microsoft.com/office/powerpoint/2010/main" val="1448173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10/20/2026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97099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10/20/2026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01043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10/20/2026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06027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10/20/2026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299096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10/20/2026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784652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10/20/2026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654862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10/20/2026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9651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10/20/2026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7293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10/20/2026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6701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10/20/2026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7598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10/20/2026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60515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10/20/2026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261547910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0D3096-E106-FD85-BFC6-72357402FF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A092A30-64C2-8BAE-1478-76CC4524F4A6}"/>
              </a:ext>
            </a:extLst>
          </p:cNvPr>
          <p:cNvPicPr>
            <a:picLocks noChangeAspect="1"/>
          </p:cNvPicPr>
          <p:nvPr/>
        </p:nvPicPr>
        <p:blipFill>
          <a:blip r:embed="rId3" cstate="print">
            <a:extLst>
              <a:ext uri="{28A0092B-C50C-407E-A947-70E740481C1C}">
                <a14:useLocalDpi xmlns:a14="http://schemas.microsoft.com/office/drawing/2010/main"/>
              </a:ext>
            </a:extLst>
          </a:blip>
          <a:srcRect r="-1" b="-1"/>
          <a:stretch>
            <a:fillRect/>
          </a:stretch>
        </p:blipFill>
        <p:spPr>
          <a:xfrm>
            <a:off x="419099" y="419100"/>
            <a:ext cx="11353802" cy="6033902"/>
          </a:xfrm>
          <a:prstGeom prst="rect">
            <a:avLst/>
          </a:prstGeom>
        </p:spPr>
      </p:pic>
    </p:spTree>
    <p:extLst>
      <p:ext uri="{BB962C8B-B14F-4D97-AF65-F5344CB8AC3E}">
        <p14:creationId xmlns:p14="http://schemas.microsoft.com/office/powerpoint/2010/main" val="2658287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48EA17-F2CF-2F98-FC06-DBB6A2AEC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10" name="Rectangle 9">
            <a:extLst>
              <a:ext uri="{FF2B5EF4-FFF2-40B4-BE49-F238E27FC236}">
                <a16:creationId xmlns:a16="http://schemas.microsoft.com/office/drawing/2014/main" id="{4D3D4267-6754-E656-C65D-257297D45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3" name="Picture 2">
            <a:extLst>
              <a:ext uri="{FF2B5EF4-FFF2-40B4-BE49-F238E27FC236}">
                <a16:creationId xmlns:a16="http://schemas.microsoft.com/office/drawing/2014/main" id="{B982202D-828D-2F58-3812-AA4A4811B117}"/>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33896" y="136321"/>
            <a:ext cx="11924208" cy="6585358"/>
          </a:xfrm>
          <a:prstGeom prst="rect">
            <a:avLst/>
          </a:prstGeom>
        </p:spPr>
      </p:pic>
    </p:spTree>
    <p:extLst>
      <p:ext uri="{BB962C8B-B14F-4D97-AF65-F5344CB8AC3E}">
        <p14:creationId xmlns:p14="http://schemas.microsoft.com/office/powerpoint/2010/main" val="4271224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0DBE2B-D1B4-8785-6B1E-85643CB926F4}"/>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46304" y="134112"/>
            <a:ext cx="1804416" cy="2606040"/>
          </a:xfrm>
          <a:prstGeom prst="rect">
            <a:avLst/>
          </a:prstGeom>
        </p:spPr>
      </p:pic>
      <p:pic>
        <p:nvPicPr>
          <p:cNvPr id="5" name="Picture 4">
            <a:extLst>
              <a:ext uri="{FF2B5EF4-FFF2-40B4-BE49-F238E27FC236}">
                <a16:creationId xmlns:a16="http://schemas.microsoft.com/office/drawing/2014/main" id="{5676B7EB-D49E-D63B-78AE-AED69864CB5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88794" y="155463"/>
            <a:ext cx="3909609" cy="2606040"/>
          </a:xfrm>
          <a:prstGeom prst="rect">
            <a:avLst/>
          </a:prstGeom>
        </p:spPr>
      </p:pic>
      <p:pic>
        <p:nvPicPr>
          <p:cNvPr id="7" name="Picture 6">
            <a:extLst>
              <a:ext uri="{FF2B5EF4-FFF2-40B4-BE49-F238E27FC236}">
                <a16:creationId xmlns:a16="http://schemas.microsoft.com/office/drawing/2014/main" id="{24102A15-3F4E-B375-36C2-DB39D05000B0}"/>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146304" y="3034525"/>
            <a:ext cx="2983832" cy="2606040"/>
          </a:xfrm>
          <a:prstGeom prst="rect">
            <a:avLst/>
          </a:prstGeom>
        </p:spPr>
      </p:pic>
      <p:pic>
        <p:nvPicPr>
          <p:cNvPr id="9" name="Picture 8">
            <a:extLst>
              <a:ext uri="{FF2B5EF4-FFF2-40B4-BE49-F238E27FC236}">
                <a16:creationId xmlns:a16="http://schemas.microsoft.com/office/drawing/2014/main" id="{E018EA8F-D1BC-84C7-6991-75C66BB9616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471541" y="3034159"/>
            <a:ext cx="3909609" cy="2606406"/>
          </a:xfrm>
          <a:prstGeom prst="rect">
            <a:avLst/>
          </a:prstGeom>
        </p:spPr>
      </p:pic>
      <p:pic>
        <p:nvPicPr>
          <p:cNvPr id="11" name="Picture 10">
            <a:extLst>
              <a:ext uri="{FF2B5EF4-FFF2-40B4-BE49-F238E27FC236}">
                <a16:creationId xmlns:a16="http://schemas.microsoft.com/office/drawing/2014/main" id="{B0EE38BE-89ED-C090-3EC0-F3305BF2A30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041622" y="134112"/>
            <a:ext cx="3907107" cy="2606040"/>
          </a:xfrm>
          <a:prstGeom prst="rect">
            <a:avLst/>
          </a:prstGeom>
        </p:spPr>
      </p:pic>
      <p:pic>
        <p:nvPicPr>
          <p:cNvPr id="13" name="Picture 12">
            <a:extLst>
              <a:ext uri="{FF2B5EF4-FFF2-40B4-BE49-F238E27FC236}">
                <a16:creationId xmlns:a16="http://schemas.microsoft.com/office/drawing/2014/main" id="{AB9B7DA2-2540-EE95-1EAA-48958399C6A7}"/>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109301" y="134112"/>
            <a:ext cx="1736274" cy="2606040"/>
          </a:xfrm>
          <a:prstGeom prst="rect">
            <a:avLst/>
          </a:prstGeom>
        </p:spPr>
      </p:pic>
      <p:pic>
        <p:nvPicPr>
          <p:cNvPr id="15" name="Picture 14">
            <a:extLst>
              <a:ext uri="{FF2B5EF4-FFF2-40B4-BE49-F238E27FC236}">
                <a16:creationId xmlns:a16="http://schemas.microsoft.com/office/drawing/2014/main" id="{7293A7E9-3638-D7FC-83F6-FDAE0BB27EEE}"/>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7722555" y="2944266"/>
            <a:ext cx="4226174" cy="2696299"/>
          </a:xfrm>
          <a:prstGeom prst="rect">
            <a:avLst/>
          </a:prstGeom>
        </p:spPr>
      </p:pic>
      <p:pic>
        <p:nvPicPr>
          <p:cNvPr id="17" name="Picture 16">
            <a:extLst>
              <a:ext uri="{FF2B5EF4-FFF2-40B4-BE49-F238E27FC236}">
                <a16:creationId xmlns:a16="http://schemas.microsoft.com/office/drawing/2014/main" id="{2DFF952A-9824-EF37-D8AA-46443275D555}"/>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0" y="5711718"/>
            <a:ext cx="7451600" cy="1146282"/>
          </a:xfrm>
          <a:prstGeom prst="rect">
            <a:avLst/>
          </a:prstGeom>
        </p:spPr>
      </p:pic>
    </p:spTree>
    <p:extLst>
      <p:ext uri="{BB962C8B-B14F-4D97-AF65-F5344CB8AC3E}">
        <p14:creationId xmlns:p14="http://schemas.microsoft.com/office/powerpoint/2010/main" val="3595082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3BD14B-E4A4-3618-BBB5-8FA617174EE6}"/>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3781425" y="386401"/>
            <a:ext cx="4823349" cy="6082980"/>
          </a:xfrm>
          <a:prstGeom prst="rect">
            <a:avLst/>
          </a:prstGeom>
        </p:spPr>
      </p:pic>
      <p:pic>
        <p:nvPicPr>
          <p:cNvPr id="5" name="Picture 4">
            <a:extLst>
              <a:ext uri="{FF2B5EF4-FFF2-40B4-BE49-F238E27FC236}">
                <a16:creationId xmlns:a16="http://schemas.microsoft.com/office/drawing/2014/main" id="{C3990454-A1A2-2408-0724-C0F5EF4E4104}"/>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175419" y="388620"/>
            <a:ext cx="3689165" cy="6080760"/>
          </a:xfrm>
          <a:prstGeom prst="rect">
            <a:avLst/>
          </a:prstGeom>
        </p:spPr>
      </p:pic>
      <p:pic>
        <p:nvPicPr>
          <p:cNvPr id="7" name="Picture 6">
            <a:extLst>
              <a:ext uri="{FF2B5EF4-FFF2-40B4-BE49-F238E27FC236}">
                <a16:creationId xmlns:a16="http://schemas.microsoft.com/office/drawing/2014/main" id="{88AD2DA0-BB4B-A486-C477-7D8774533032}"/>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8530829" y="388620"/>
            <a:ext cx="3485752" cy="6080759"/>
          </a:xfrm>
          <a:prstGeom prst="rect">
            <a:avLst/>
          </a:prstGeom>
        </p:spPr>
      </p:pic>
    </p:spTree>
    <p:extLst>
      <p:ext uri="{BB962C8B-B14F-4D97-AF65-F5344CB8AC3E}">
        <p14:creationId xmlns:p14="http://schemas.microsoft.com/office/powerpoint/2010/main" val="133682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80D3096-E106-FD85-BFC6-72357402FF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978CDEE-E6A1-7A7F-81D4-EF518D70F04F}"/>
              </a:ext>
            </a:extLst>
          </p:cNvPr>
          <p:cNvPicPr>
            <a:picLocks noChangeAspect="1"/>
          </p:cNvPicPr>
          <p:nvPr/>
        </p:nvPicPr>
        <p:blipFill>
          <a:blip r:embed="rId3" cstate="print">
            <a:extLst>
              <a:ext uri="{28A0092B-C50C-407E-A947-70E740481C1C}">
                <a14:useLocalDpi xmlns:a14="http://schemas.microsoft.com/office/drawing/2010/main"/>
              </a:ext>
            </a:extLst>
          </a:blip>
          <a:srcRect r="-1" b="-1"/>
          <a:stretch>
            <a:fillRect/>
          </a:stretch>
        </p:blipFill>
        <p:spPr>
          <a:xfrm>
            <a:off x="419099" y="419100"/>
            <a:ext cx="11353802" cy="6033902"/>
          </a:xfrm>
          <a:prstGeom prst="rect">
            <a:avLst/>
          </a:prstGeom>
        </p:spPr>
      </p:pic>
    </p:spTree>
    <p:extLst>
      <p:ext uri="{BB962C8B-B14F-4D97-AF65-F5344CB8AC3E}">
        <p14:creationId xmlns:p14="http://schemas.microsoft.com/office/powerpoint/2010/main" val="3093567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A4B0EA-E326-76AA-597E-D81A95263A2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5711718"/>
            <a:ext cx="7451600" cy="1146282"/>
          </a:xfrm>
          <a:prstGeom prst="rect">
            <a:avLst/>
          </a:prstGeom>
        </p:spPr>
      </p:pic>
      <p:pic>
        <p:nvPicPr>
          <p:cNvPr id="5" name="Picture 4">
            <a:extLst>
              <a:ext uri="{FF2B5EF4-FFF2-40B4-BE49-F238E27FC236}">
                <a16:creationId xmlns:a16="http://schemas.microsoft.com/office/drawing/2014/main" id="{706C5EBB-0E34-F4A7-C88E-137DFB673F06}"/>
              </a:ext>
            </a:extLst>
          </p:cNvPr>
          <p:cNvPicPr>
            <a:picLocks noChangeAspect="1"/>
          </p:cNvPicPr>
          <p:nvPr/>
        </p:nvPicPr>
        <p:blipFill>
          <a:blip r:embed="rId4" cstate="print">
            <a:extLst>
              <a:ext uri="{28A0092B-C50C-407E-A947-70E740481C1C}">
                <a14:useLocalDpi xmlns:a14="http://schemas.microsoft.com/office/drawing/2010/main"/>
              </a:ext>
            </a:extLst>
          </a:blip>
          <a:srcRect l="10301" t="30877" r="9309" b="27252"/>
          <a:stretch>
            <a:fillRect/>
          </a:stretch>
        </p:blipFill>
        <p:spPr>
          <a:xfrm>
            <a:off x="320843" y="2582779"/>
            <a:ext cx="7796464" cy="2871537"/>
          </a:xfrm>
          <a:prstGeom prst="rect">
            <a:avLst/>
          </a:prstGeom>
        </p:spPr>
      </p:pic>
      <p:pic>
        <p:nvPicPr>
          <p:cNvPr id="7" name="Picture 6">
            <a:extLst>
              <a:ext uri="{FF2B5EF4-FFF2-40B4-BE49-F238E27FC236}">
                <a16:creationId xmlns:a16="http://schemas.microsoft.com/office/drawing/2014/main" id="{6AB72524-84D3-D26D-24CB-F5133CD70B2B}"/>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9488948" y="3241234"/>
            <a:ext cx="2229853" cy="2470484"/>
          </a:xfrm>
          <a:prstGeom prst="rect">
            <a:avLst/>
          </a:prstGeom>
        </p:spPr>
      </p:pic>
      <p:pic>
        <p:nvPicPr>
          <p:cNvPr id="9" name="Picture 8">
            <a:extLst>
              <a:ext uri="{FF2B5EF4-FFF2-40B4-BE49-F238E27FC236}">
                <a16:creationId xmlns:a16="http://schemas.microsoft.com/office/drawing/2014/main" id="{9135A5B4-7319-471E-44D9-A2AC8C486348}"/>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7997032" y="2983832"/>
            <a:ext cx="1491916" cy="2117558"/>
          </a:xfrm>
          <a:prstGeom prst="rect">
            <a:avLst/>
          </a:prstGeom>
        </p:spPr>
      </p:pic>
      <p:sp>
        <p:nvSpPr>
          <p:cNvPr id="4" name="TextBox 3">
            <a:extLst>
              <a:ext uri="{FF2B5EF4-FFF2-40B4-BE49-F238E27FC236}">
                <a16:creationId xmlns:a16="http://schemas.microsoft.com/office/drawing/2014/main" id="{5A8FB359-66F9-EC18-410E-9019CEA58B42}"/>
              </a:ext>
            </a:extLst>
          </p:cNvPr>
          <p:cNvSpPr txBox="1"/>
          <p:nvPr/>
        </p:nvSpPr>
        <p:spPr>
          <a:xfrm>
            <a:off x="320843" y="525379"/>
            <a:ext cx="11181346" cy="830997"/>
          </a:xfrm>
          <a:prstGeom prst="rect">
            <a:avLst/>
          </a:prstGeom>
          <a:noFill/>
        </p:spPr>
        <p:txBody>
          <a:bodyPr wrap="square" rtlCol="0">
            <a:spAutoFit/>
          </a:bodyPr>
          <a:lstStyle/>
          <a:p>
            <a:r>
              <a:rPr lang="en-GB" sz="4800" b="1" dirty="0">
                <a:latin typeface="Calibri" panose="020F0502020204030204" pitchFamily="34" charset="0"/>
                <a:ea typeface="Calibri" panose="020F0502020204030204" pitchFamily="34" charset="0"/>
                <a:cs typeface="Calibri" panose="020F0502020204030204" pitchFamily="34" charset="0"/>
              </a:rPr>
              <a:t>How can we be safe people on the move?</a:t>
            </a:r>
          </a:p>
        </p:txBody>
      </p:sp>
    </p:spTree>
    <p:extLst>
      <p:ext uri="{BB962C8B-B14F-4D97-AF65-F5344CB8AC3E}">
        <p14:creationId xmlns:p14="http://schemas.microsoft.com/office/powerpoint/2010/main" val="933173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10D293-59C5-FD5C-F399-41F8518B01C3}"/>
              </a:ext>
            </a:extLst>
          </p:cNvPr>
          <p:cNvPicPr>
            <a:picLocks noChangeAspect="1"/>
          </p:cNvPicPr>
          <p:nvPr/>
        </p:nvPicPr>
        <p:blipFill>
          <a:blip r:embed="rId3" cstate="print">
            <a:extLst>
              <a:ext uri="{28A0092B-C50C-407E-A947-70E740481C1C}">
                <a14:useLocalDpi xmlns:a14="http://schemas.microsoft.com/office/drawing/2010/main"/>
              </a:ext>
            </a:extLst>
          </a:blip>
          <a:srcRect r="-1" b="-1"/>
          <a:stretch>
            <a:fillRect/>
          </a:stretch>
        </p:blipFill>
        <p:spPr>
          <a:xfrm>
            <a:off x="419099" y="419100"/>
            <a:ext cx="11353802" cy="6033902"/>
          </a:xfrm>
          <a:prstGeom prst="rect">
            <a:avLst/>
          </a:prstGeom>
        </p:spPr>
      </p:pic>
    </p:spTree>
    <p:extLst>
      <p:ext uri="{BB962C8B-B14F-4D97-AF65-F5344CB8AC3E}">
        <p14:creationId xmlns:p14="http://schemas.microsoft.com/office/powerpoint/2010/main" val="1885374468"/>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6F44315D118564F8B7BB3101364414D" ma:contentTypeVersion="14" ma:contentTypeDescription="Create a new document." ma:contentTypeScope="" ma:versionID="b6e67764745e7c25fb3235e43a900786">
  <xsd:schema xmlns:xsd="http://www.w3.org/2001/XMLSchema" xmlns:xs="http://www.w3.org/2001/XMLSchema" xmlns:p="http://schemas.microsoft.com/office/2006/metadata/properties" xmlns:ns2="c373a73c-4be4-4575-bd38-f8efc40bb5aa" xmlns:ns3="7255d928-042d-432e-95c0-5c488cf85bd0" targetNamespace="http://schemas.microsoft.com/office/2006/metadata/properties" ma:root="true" ma:fieldsID="fe771a7e04074f430ac031ce4a0e0064" ns2:_="" ns3:_="">
    <xsd:import namespace="c373a73c-4be4-4575-bd38-f8efc40bb5aa"/>
    <xsd:import namespace="7255d928-042d-432e-95c0-5c488cf85bd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73a73c-4be4-4575-bd38-f8efc40bb5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9a6a5a1-bb6e-461b-a471-1003e9ff861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255d928-042d-432e-95c0-5c488cf85bd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f48dcd-8f7d-4bd5-a401-a209c6af1206}" ma:internalName="TaxCatchAll" ma:showField="CatchAllData" ma:web="7255d928-042d-432e-95c0-5c488cf85b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255d928-042d-432e-95c0-5c488cf85bd0" xsi:nil="true"/>
    <lcf76f155ced4ddcb4097134ff3c332f xmlns="c373a73c-4be4-4575-bd38-f8efc40bb5a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D3CC017-5251-41DD-9DDA-24987972E4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73a73c-4be4-4575-bd38-f8efc40bb5aa"/>
    <ds:schemaRef ds:uri="7255d928-042d-432e-95c0-5c488cf85b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08508C-A124-4587-A422-AB56CF3625A3}">
  <ds:schemaRefs>
    <ds:schemaRef ds:uri="http://schemas.microsoft.com/sharepoint/v3/contenttype/forms"/>
  </ds:schemaRefs>
</ds:datastoreItem>
</file>

<file path=customXml/itemProps3.xml><?xml version="1.0" encoding="utf-8"?>
<ds:datastoreItem xmlns:ds="http://schemas.openxmlformats.org/officeDocument/2006/customXml" ds:itemID="{486A7657-4BC7-4110-B0E1-0EC995AB9168}">
  <ds:schemaRefs>
    <ds:schemaRef ds:uri="http://schemas.microsoft.com/office/2006/metadata/properties"/>
    <ds:schemaRef ds:uri="http://schemas.microsoft.com/office/infopath/2007/PartnerControls"/>
    <ds:schemaRef ds:uri="7255d928-042d-432e-95c0-5c488cf85bd0"/>
    <ds:schemaRef ds:uri="c373a73c-4be4-4575-bd38-f8efc40bb5aa"/>
  </ds:schemaRefs>
</ds:datastoreItem>
</file>

<file path=docProps/app.xml><?xml version="1.0" encoding="utf-8"?>
<Properties xmlns="http://schemas.openxmlformats.org/officeDocument/2006/extended-properties" xmlns:vt="http://schemas.openxmlformats.org/officeDocument/2006/docPropsVTypes">
  <TotalTime>178</TotalTime>
  <Words>1291</Words>
  <Application>Microsoft Office PowerPoint</Application>
  <PresentationFormat>Widescreen</PresentationFormat>
  <Paragraphs>153</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Aptos</vt:lpstr>
      <vt:lpstr>Arial</vt:lpstr>
      <vt:lpstr>Calibri</vt:lpstr>
      <vt:lpstr>ff-tisa-sans-web-pro</vt:lpstr>
      <vt:lpstr>Neue Haas Grotesk Text Pro</vt:lpstr>
      <vt:lpstr>VanillaVTI</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Dottie Giles</dc:creator>
  <cp:lastModifiedBy>Dottie Giles</cp:lastModifiedBy>
  <cp:revision>1</cp:revision>
  <dcterms:created xsi:type="dcterms:W3CDTF">2026-10-19T11:06:59Z</dcterms:created>
  <dcterms:modified xsi:type="dcterms:W3CDTF">2026-10-20T09:40:55Z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0x01010026F44315D118564F8B7BB3101364414D</vt:lpwstr>
  </property>
  <property fmtid="{D5CDD505-2E9C-101B-9397-08002B2CF9AE}" pid="3" name="MediaServiceImageTags">
    <vt:lpwstr/>
  </property>
</Properties>
</file>